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Raleway"/>
      <p:regular r:id="rId14"/>
      <p:bold r:id="rId15"/>
      <p:italic r:id="rId16"/>
      <p:boldItalic r:id="rId17"/>
    </p:embeddedFont>
    <p:embeddedFont>
      <p:font typeface="La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aleway-bold.fntdata"/><Relationship Id="rId14" Type="http://schemas.openxmlformats.org/officeDocument/2006/relationships/font" Target="fonts/Raleway-regular.fntdata"/><Relationship Id="rId17" Type="http://schemas.openxmlformats.org/officeDocument/2006/relationships/font" Target="fonts/Raleway-boldItalic.fntdata"/><Relationship Id="rId16" Type="http://schemas.openxmlformats.org/officeDocument/2006/relationships/font" Target="fonts/Raleway-italic.fntdata"/><Relationship Id="rId5" Type="http://schemas.openxmlformats.org/officeDocument/2006/relationships/notesMaster" Target="notesMasters/notesMaster1.xml"/><Relationship Id="rId19" Type="http://schemas.openxmlformats.org/officeDocument/2006/relationships/font" Target="fonts/Lato-bold.fntdata"/><Relationship Id="rId6" Type="http://schemas.openxmlformats.org/officeDocument/2006/relationships/slide" Target="slides/slide1.xml"/><Relationship Id="rId18"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d251bb473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d251bb473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723630543_1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23630543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cb9a0b074_1_1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cb9a0b074_1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d814cf7d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d814cf7d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2.png"/><Relationship Id="rId5"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51126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 Nearest Neighbour </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Supervised, non-parametric algorithm</a:t>
            </a:r>
            <a:endParaRPr b="1" sz="2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4"/>
          <p:cNvSpPr txBox="1"/>
          <p:nvPr>
            <p:ph idx="4294967295" type="title"/>
          </p:nvPr>
        </p:nvSpPr>
        <p:spPr>
          <a:xfrm>
            <a:off x="535775" y="7121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t>Logic</a:t>
            </a:r>
            <a:endParaRPr sz="2400"/>
          </a:p>
        </p:txBody>
      </p:sp>
      <p:sp>
        <p:nvSpPr>
          <p:cNvPr id="79" name="Google Shape;79;p14"/>
          <p:cNvSpPr txBox="1"/>
          <p:nvPr>
            <p:ph idx="4294967295" type="title"/>
          </p:nvPr>
        </p:nvSpPr>
        <p:spPr>
          <a:xfrm>
            <a:off x="535775" y="1480150"/>
            <a:ext cx="5197200" cy="306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0" lang="en" sz="1800">
                <a:latin typeface="Arial"/>
                <a:ea typeface="Arial"/>
                <a:cs typeface="Arial"/>
                <a:sym typeface="Arial"/>
              </a:rPr>
              <a:t>based on the idea that </a:t>
            </a:r>
            <a:r>
              <a:rPr lang="en" sz="1800">
                <a:latin typeface="Arial"/>
                <a:ea typeface="Arial"/>
                <a:cs typeface="Arial"/>
                <a:sym typeface="Arial"/>
              </a:rPr>
              <a:t>data points with similar features tend to have similar outcomes</a:t>
            </a:r>
            <a:r>
              <a:rPr b="0" lang="en" sz="1800">
                <a:latin typeface="Arial"/>
                <a:ea typeface="Arial"/>
                <a:cs typeface="Arial"/>
                <a:sym typeface="Arial"/>
              </a:rPr>
              <a:t>, so a new data point is classified or predicted by looking at the labels or values of its </a:t>
            </a:r>
            <a:r>
              <a:rPr lang="en" sz="1800">
                <a:latin typeface="Arial"/>
                <a:ea typeface="Arial"/>
                <a:cs typeface="Arial"/>
                <a:sym typeface="Arial"/>
              </a:rPr>
              <a:t>nearest neighboring data points</a:t>
            </a:r>
            <a:r>
              <a:rPr b="0" lang="en" sz="1800">
                <a:latin typeface="Arial"/>
                <a:ea typeface="Arial"/>
                <a:cs typeface="Arial"/>
                <a:sym typeface="Arial"/>
              </a:rPr>
              <a:t> in the feature space.</a:t>
            </a:r>
            <a:endParaRPr sz="1800">
              <a:latin typeface="Lato"/>
              <a:ea typeface="Lato"/>
              <a:cs typeface="Lato"/>
              <a:sym typeface="Lato"/>
            </a:endParaRPr>
          </a:p>
        </p:txBody>
      </p:sp>
      <p:pic>
        <p:nvPicPr>
          <p:cNvPr id="80" name="Google Shape;80;p14"/>
          <p:cNvPicPr preferRelativeResize="0"/>
          <p:nvPr/>
        </p:nvPicPr>
        <p:blipFill>
          <a:blip r:embed="rId3">
            <a:alphaModFix/>
          </a:blip>
          <a:stretch>
            <a:fillRect/>
          </a:stretch>
        </p:blipFill>
        <p:spPr>
          <a:xfrm>
            <a:off x="5645025" y="3070592"/>
            <a:ext cx="3746999" cy="181210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4" name="Shape 84"/>
        <p:cNvGrpSpPr/>
        <p:nvPr/>
      </p:nvGrpSpPr>
      <p:grpSpPr>
        <a:xfrm>
          <a:off x="0" y="0"/>
          <a:ext cx="0" cy="0"/>
          <a:chOff x="0" y="0"/>
          <a:chExt cx="0" cy="0"/>
        </a:xfrm>
      </p:grpSpPr>
      <p:pic>
        <p:nvPicPr>
          <p:cNvPr id="85" name="Google Shape;85;p15"/>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86" name="Google Shape;86;p15"/>
          <p:cNvPicPr preferRelativeResize="0"/>
          <p:nvPr/>
        </p:nvPicPr>
        <p:blipFill rotWithShape="1">
          <a:blip r:embed="rId4">
            <a:alphaModFix/>
          </a:blip>
          <a:srcRect b="10011" l="9244" r="2118" t="5926"/>
          <a:stretch/>
        </p:blipFill>
        <p:spPr>
          <a:xfrm rot="154828">
            <a:off x="3536000" y="46276"/>
            <a:ext cx="2072000" cy="736050"/>
          </a:xfrm>
          <a:prstGeom prst="rect">
            <a:avLst/>
          </a:prstGeom>
          <a:noFill/>
          <a:ln>
            <a:noFill/>
          </a:ln>
        </p:spPr>
      </p:pic>
      <p:sp>
        <p:nvSpPr>
          <p:cNvPr id="87" name="Google Shape;87;p15"/>
          <p:cNvSpPr txBox="1"/>
          <p:nvPr/>
        </p:nvSpPr>
        <p:spPr>
          <a:xfrm>
            <a:off x="2855550" y="518072"/>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Pseudocode</a:t>
            </a:r>
            <a:endParaRPr b="1" sz="3000">
              <a:solidFill>
                <a:schemeClr val="lt2"/>
              </a:solidFill>
              <a:latin typeface="Raleway"/>
              <a:ea typeface="Raleway"/>
              <a:cs typeface="Raleway"/>
              <a:sym typeface="Raleway"/>
            </a:endParaRPr>
          </a:p>
        </p:txBody>
      </p:sp>
      <p:sp>
        <p:nvSpPr>
          <p:cNvPr id="88" name="Google Shape;88;p15"/>
          <p:cNvSpPr txBox="1"/>
          <p:nvPr>
            <p:ph idx="4294967295" type="body"/>
          </p:nvPr>
        </p:nvSpPr>
        <p:spPr>
          <a:xfrm>
            <a:off x="2938525" y="1211550"/>
            <a:ext cx="3079800" cy="3372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Raleway"/>
              <a:buChar char="➔"/>
            </a:pPr>
            <a:r>
              <a:rPr b="1" lang="en" sz="1200">
                <a:latin typeface="Raleway"/>
                <a:ea typeface="Raleway"/>
                <a:cs typeface="Raleway"/>
                <a:sym typeface="Raleway"/>
              </a:rPr>
              <a:t>Input: Training data (X_train, y_train), Test point x, K</a:t>
            </a:r>
            <a:endParaRPr b="1"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200">
                <a:latin typeface="Raleway"/>
                <a:ea typeface="Raleway"/>
                <a:cs typeface="Raleway"/>
                <a:sym typeface="Raleway"/>
              </a:rPr>
              <a:t>For each data point in X_train:</a:t>
            </a:r>
            <a:endParaRPr b="1"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200">
                <a:latin typeface="Raleway"/>
                <a:ea typeface="Raleway"/>
                <a:cs typeface="Raleway"/>
                <a:sym typeface="Raleway"/>
              </a:rPr>
              <a:t>    Compute distance from x</a:t>
            </a:r>
            <a:endParaRPr b="1"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200">
                <a:latin typeface="Raleway"/>
                <a:ea typeface="Raleway"/>
                <a:cs typeface="Raleway"/>
                <a:sym typeface="Raleway"/>
              </a:rPr>
              <a:t>Sort distances in ascending order</a:t>
            </a:r>
            <a:endParaRPr b="1"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200">
                <a:latin typeface="Raleway"/>
                <a:ea typeface="Raleway"/>
                <a:cs typeface="Raleway"/>
                <a:sym typeface="Raleway"/>
              </a:rPr>
              <a:t>Select K nearest neighbors</a:t>
            </a:r>
            <a:endParaRPr b="1"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200">
                <a:latin typeface="Raleway"/>
                <a:ea typeface="Raleway"/>
                <a:cs typeface="Raleway"/>
                <a:sym typeface="Raleway"/>
              </a:rPr>
              <a:t>If classification:</a:t>
            </a:r>
            <a:endParaRPr b="1"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200">
                <a:latin typeface="Raleway"/>
                <a:ea typeface="Raleway"/>
                <a:cs typeface="Raleway"/>
                <a:sym typeface="Raleway"/>
              </a:rPr>
              <a:t>    Return majority class</a:t>
            </a:r>
            <a:endParaRPr b="1"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200">
                <a:latin typeface="Raleway"/>
                <a:ea typeface="Raleway"/>
                <a:cs typeface="Raleway"/>
                <a:sym typeface="Raleway"/>
              </a:rPr>
              <a:t>Else if regression:</a:t>
            </a:r>
            <a:endParaRPr b="1" sz="1200">
              <a:latin typeface="Raleway"/>
              <a:ea typeface="Raleway"/>
              <a:cs typeface="Raleway"/>
              <a:sym typeface="Raleway"/>
            </a:endParaRPr>
          </a:p>
          <a:p>
            <a:pPr indent="-317500" lvl="0" marL="457200" rtl="0" algn="l">
              <a:spcBef>
                <a:spcPts val="1000"/>
              </a:spcBef>
              <a:spcAft>
                <a:spcPts val="1000"/>
              </a:spcAft>
              <a:buClr>
                <a:schemeClr val="dk1"/>
              </a:buClr>
              <a:buSzPts val="1400"/>
              <a:buFont typeface="Raleway"/>
              <a:buChar char="➔"/>
            </a:pPr>
            <a:r>
              <a:rPr b="1" lang="en" sz="1200">
                <a:latin typeface="Raleway"/>
                <a:ea typeface="Raleway"/>
                <a:cs typeface="Raleway"/>
                <a:sym typeface="Raleway"/>
              </a:rPr>
              <a:t>    Return mean of K neighbors</a:t>
            </a:r>
            <a:endParaRPr b="1" sz="1200">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6"/>
          <p:cNvSpPr txBox="1"/>
          <p:nvPr>
            <p:ph type="title"/>
          </p:nvPr>
        </p:nvSpPr>
        <p:spPr>
          <a:xfrm>
            <a:off x="283100" y="712150"/>
            <a:ext cx="86316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KNN? </a:t>
            </a:r>
            <a:endParaRPr sz="2000">
              <a:solidFill>
                <a:schemeClr val="dk1"/>
              </a:solidFill>
            </a:endParaRPr>
          </a:p>
          <a:p>
            <a:pPr indent="0" lvl="0" marL="0" rtl="0" algn="l">
              <a:spcBef>
                <a:spcPts val="0"/>
              </a:spcBef>
              <a:spcAft>
                <a:spcPts val="0"/>
              </a:spcAft>
              <a:buNone/>
            </a:pPr>
            <a:r>
              <a:rPr b="0" lang="en" sz="2000">
                <a:solidFill>
                  <a:schemeClr val="dk1"/>
                </a:solidFill>
                <a:latin typeface="Arial"/>
                <a:ea typeface="Arial"/>
                <a:cs typeface="Arial"/>
                <a:sym typeface="Arial"/>
              </a:rPr>
              <a:t>KNN works on the simple idea that </a:t>
            </a:r>
            <a:r>
              <a:rPr lang="en" sz="2000">
                <a:solidFill>
                  <a:schemeClr val="dk1"/>
                </a:solidFill>
                <a:latin typeface="Arial"/>
                <a:ea typeface="Arial"/>
                <a:cs typeface="Arial"/>
                <a:sym typeface="Arial"/>
              </a:rPr>
              <a:t>similar data points lie close to each other</a:t>
            </a:r>
            <a:r>
              <a:rPr b="0" lang="en" sz="2000">
                <a:solidFill>
                  <a:schemeClr val="dk1"/>
                </a:solidFill>
                <a:latin typeface="Arial"/>
                <a:ea typeface="Arial"/>
                <a:cs typeface="Arial"/>
                <a:sym typeface="Arial"/>
              </a:rPr>
              <a:t>, so the output for a new data point can be predicted by analyzing the </a:t>
            </a:r>
            <a:r>
              <a:rPr lang="en" sz="2000">
                <a:solidFill>
                  <a:schemeClr val="dk1"/>
                </a:solidFill>
                <a:latin typeface="Arial"/>
                <a:ea typeface="Arial"/>
                <a:cs typeface="Arial"/>
                <a:sym typeface="Arial"/>
              </a:rPr>
              <a:t>K nearest neighbors</a:t>
            </a:r>
            <a:r>
              <a:rPr b="0" lang="en" sz="2000">
                <a:solidFill>
                  <a:schemeClr val="dk1"/>
                </a:solidFill>
                <a:latin typeface="Arial"/>
                <a:ea typeface="Arial"/>
                <a:cs typeface="Arial"/>
                <a:sym typeface="Arial"/>
              </a:rPr>
              <a:t> in the dataset. It does not build a separate training model; instead, it calculates distances between data points at the time of prediction and uses majority voting (for classification) or averaging (for regression) to produce results. This makes KNN intuitive and effective for problems where patterns are based on similarity.</a:t>
            </a:r>
            <a:endParaRPr sz="20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7"/>
          <p:cNvSpPr txBox="1"/>
          <p:nvPr>
            <p:ph type="title"/>
          </p:nvPr>
        </p:nvSpPr>
        <p:spPr>
          <a:xfrm>
            <a:off x="172474" y="32500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How KNN Works</a:t>
            </a:r>
            <a:endParaRPr sz="1700">
              <a:solidFill>
                <a:schemeClr val="dk2"/>
              </a:solidFill>
              <a:latin typeface="Arial"/>
              <a:ea typeface="Arial"/>
              <a:cs typeface="Arial"/>
              <a:sym typeface="Arial"/>
            </a:endParaRPr>
          </a:p>
          <a:p>
            <a:pPr indent="-317500" lvl="0" marL="457200" rtl="0" algn="l">
              <a:lnSpc>
                <a:spcPct val="115000"/>
              </a:lnSpc>
              <a:spcBef>
                <a:spcPts val="1200"/>
              </a:spcBef>
              <a:spcAft>
                <a:spcPts val="0"/>
              </a:spcAft>
              <a:buClr>
                <a:srgbClr val="FFFFFF"/>
              </a:buClr>
              <a:buSzPts val="1400"/>
              <a:buFont typeface="Arial"/>
              <a:buChar char="●"/>
            </a:pPr>
            <a:r>
              <a:rPr b="0" lang="en" sz="1400">
                <a:solidFill>
                  <a:srgbClr val="FFFFFF"/>
                </a:solidFill>
                <a:latin typeface="Arial"/>
                <a:ea typeface="Arial"/>
                <a:cs typeface="Arial"/>
                <a:sym typeface="Arial"/>
              </a:rPr>
              <a:t>Select the value of </a:t>
            </a:r>
            <a:r>
              <a:rPr lang="en" sz="1400">
                <a:solidFill>
                  <a:srgbClr val="FFFFFF"/>
                </a:solidFill>
                <a:latin typeface="Arial"/>
                <a:ea typeface="Arial"/>
                <a:cs typeface="Arial"/>
                <a:sym typeface="Arial"/>
              </a:rPr>
              <a:t>K</a:t>
            </a:r>
            <a:r>
              <a:rPr b="0" lang="en" sz="1400">
                <a:solidFill>
                  <a:srgbClr val="FFFFFF"/>
                </a:solidFill>
                <a:latin typeface="Arial"/>
                <a:ea typeface="Arial"/>
                <a:cs typeface="Arial"/>
                <a:sym typeface="Arial"/>
              </a:rPr>
              <a:t> (number of neighbors)</a:t>
            </a:r>
            <a:br>
              <a:rPr b="0" lang="en" sz="1400">
                <a:solidFill>
                  <a:srgbClr val="FFFFFF"/>
                </a:solidFill>
                <a:latin typeface="Arial"/>
                <a:ea typeface="Arial"/>
                <a:cs typeface="Arial"/>
                <a:sym typeface="Arial"/>
              </a:rPr>
            </a:br>
            <a:endParaRPr b="0" sz="1400">
              <a:solidFill>
                <a:srgbClr val="FFFFFF"/>
              </a:solidFill>
              <a:latin typeface="Arial"/>
              <a:ea typeface="Arial"/>
              <a:cs typeface="Arial"/>
              <a:sym typeface="Arial"/>
            </a:endParaRPr>
          </a:p>
          <a:p>
            <a:pPr indent="-317500" lvl="0" marL="457200" rtl="0" algn="l">
              <a:lnSpc>
                <a:spcPct val="115000"/>
              </a:lnSpc>
              <a:spcBef>
                <a:spcPts val="0"/>
              </a:spcBef>
              <a:spcAft>
                <a:spcPts val="0"/>
              </a:spcAft>
              <a:buClr>
                <a:srgbClr val="FFFFFF"/>
              </a:buClr>
              <a:buSzPts val="1400"/>
              <a:buFont typeface="Arial"/>
              <a:buChar char="●"/>
            </a:pPr>
            <a:r>
              <a:rPr b="0" lang="en" sz="1400">
                <a:solidFill>
                  <a:srgbClr val="FFFFFF"/>
                </a:solidFill>
                <a:latin typeface="Arial"/>
                <a:ea typeface="Arial"/>
                <a:cs typeface="Arial"/>
                <a:sym typeface="Arial"/>
              </a:rPr>
              <a:t>Calculate distance between test point and all training points</a:t>
            </a:r>
            <a:br>
              <a:rPr b="0" lang="en" sz="1400">
                <a:solidFill>
                  <a:srgbClr val="FFFFFF"/>
                </a:solidFill>
                <a:latin typeface="Arial"/>
                <a:ea typeface="Arial"/>
                <a:cs typeface="Arial"/>
                <a:sym typeface="Arial"/>
              </a:rPr>
            </a:br>
            <a:endParaRPr b="0" sz="1400">
              <a:solidFill>
                <a:srgbClr val="FFFFFF"/>
              </a:solidFill>
              <a:latin typeface="Arial"/>
              <a:ea typeface="Arial"/>
              <a:cs typeface="Arial"/>
              <a:sym typeface="Arial"/>
            </a:endParaRPr>
          </a:p>
          <a:p>
            <a:pPr indent="-317500" lvl="0" marL="457200" rtl="0" algn="l">
              <a:lnSpc>
                <a:spcPct val="115000"/>
              </a:lnSpc>
              <a:spcBef>
                <a:spcPts val="0"/>
              </a:spcBef>
              <a:spcAft>
                <a:spcPts val="0"/>
              </a:spcAft>
              <a:buClr>
                <a:srgbClr val="FFFFFF"/>
              </a:buClr>
              <a:buSzPts val="1400"/>
              <a:buFont typeface="Arial"/>
              <a:buChar char="●"/>
            </a:pPr>
            <a:r>
              <a:rPr b="0" lang="en" sz="1400">
                <a:solidFill>
                  <a:srgbClr val="FFFFFF"/>
                </a:solidFill>
                <a:latin typeface="Arial"/>
                <a:ea typeface="Arial"/>
                <a:cs typeface="Arial"/>
                <a:sym typeface="Arial"/>
              </a:rPr>
              <a:t>Sort distances in ascending order</a:t>
            </a:r>
            <a:br>
              <a:rPr b="0" lang="en" sz="1400">
                <a:solidFill>
                  <a:srgbClr val="FFFFFF"/>
                </a:solidFill>
                <a:latin typeface="Arial"/>
                <a:ea typeface="Arial"/>
                <a:cs typeface="Arial"/>
                <a:sym typeface="Arial"/>
              </a:rPr>
            </a:br>
            <a:endParaRPr b="0" sz="1400">
              <a:solidFill>
                <a:srgbClr val="FFFFFF"/>
              </a:solidFill>
              <a:latin typeface="Arial"/>
              <a:ea typeface="Arial"/>
              <a:cs typeface="Arial"/>
              <a:sym typeface="Arial"/>
            </a:endParaRPr>
          </a:p>
          <a:p>
            <a:pPr indent="-317500" lvl="0" marL="457200" rtl="0" algn="l">
              <a:lnSpc>
                <a:spcPct val="115000"/>
              </a:lnSpc>
              <a:spcBef>
                <a:spcPts val="0"/>
              </a:spcBef>
              <a:spcAft>
                <a:spcPts val="0"/>
              </a:spcAft>
              <a:buClr>
                <a:srgbClr val="FFFFFF"/>
              </a:buClr>
              <a:buSzPts val="1400"/>
              <a:buFont typeface="Arial"/>
              <a:buChar char="●"/>
            </a:pPr>
            <a:r>
              <a:rPr b="0" lang="en" sz="1400">
                <a:solidFill>
                  <a:srgbClr val="FFFFFF"/>
                </a:solidFill>
                <a:latin typeface="Arial"/>
                <a:ea typeface="Arial"/>
                <a:cs typeface="Arial"/>
                <a:sym typeface="Arial"/>
              </a:rPr>
              <a:t>Select the </a:t>
            </a:r>
            <a:r>
              <a:rPr lang="en" sz="1400">
                <a:solidFill>
                  <a:srgbClr val="FFFFFF"/>
                </a:solidFill>
                <a:latin typeface="Arial"/>
                <a:ea typeface="Arial"/>
                <a:cs typeface="Arial"/>
                <a:sym typeface="Arial"/>
              </a:rPr>
              <a:t>K nearest data points</a:t>
            </a:r>
            <a:br>
              <a:rPr lang="en" sz="1400">
                <a:solidFill>
                  <a:srgbClr val="FFFFFF"/>
                </a:solidFill>
                <a:latin typeface="Arial"/>
                <a:ea typeface="Arial"/>
                <a:cs typeface="Arial"/>
                <a:sym typeface="Arial"/>
              </a:rPr>
            </a:br>
            <a:endParaRPr sz="1400">
              <a:solidFill>
                <a:srgbClr val="FFFFFF"/>
              </a:solidFill>
              <a:latin typeface="Arial"/>
              <a:ea typeface="Arial"/>
              <a:cs typeface="Arial"/>
              <a:sym typeface="Arial"/>
            </a:endParaRPr>
          </a:p>
          <a:p>
            <a:pPr indent="-317500" lvl="0" marL="457200" rtl="0" algn="l">
              <a:lnSpc>
                <a:spcPct val="115000"/>
              </a:lnSpc>
              <a:spcBef>
                <a:spcPts val="0"/>
              </a:spcBef>
              <a:spcAft>
                <a:spcPts val="0"/>
              </a:spcAft>
              <a:buClr>
                <a:srgbClr val="FFFFFF"/>
              </a:buClr>
              <a:buSzPts val="1400"/>
              <a:buFont typeface="Arial"/>
              <a:buChar char="●"/>
            </a:pPr>
            <a:r>
              <a:rPr b="0" lang="en" sz="1400">
                <a:solidFill>
                  <a:srgbClr val="FFFFFF"/>
                </a:solidFill>
                <a:latin typeface="Arial"/>
                <a:ea typeface="Arial"/>
                <a:cs typeface="Arial"/>
                <a:sym typeface="Arial"/>
              </a:rPr>
              <a:t>Predict output based on:</a:t>
            </a:r>
            <a:br>
              <a:rPr b="0" lang="en" sz="1400">
                <a:solidFill>
                  <a:srgbClr val="FFFFFF"/>
                </a:solidFill>
                <a:latin typeface="Arial"/>
                <a:ea typeface="Arial"/>
                <a:cs typeface="Arial"/>
                <a:sym typeface="Arial"/>
              </a:rPr>
            </a:br>
            <a:endParaRPr b="0" sz="1400">
              <a:solidFill>
                <a:srgbClr val="FFFFFF"/>
              </a:solidFill>
              <a:latin typeface="Arial"/>
              <a:ea typeface="Arial"/>
              <a:cs typeface="Arial"/>
              <a:sym typeface="Arial"/>
            </a:endParaRPr>
          </a:p>
          <a:p>
            <a:pPr indent="-317500" lvl="1" marL="914400" rtl="0" algn="l">
              <a:lnSpc>
                <a:spcPct val="115000"/>
              </a:lnSpc>
              <a:spcBef>
                <a:spcPts val="0"/>
              </a:spcBef>
              <a:spcAft>
                <a:spcPts val="0"/>
              </a:spcAft>
              <a:buClr>
                <a:srgbClr val="FFFFFF"/>
              </a:buClr>
              <a:buSzPts val="1400"/>
              <a:buFont typeface="Arial"/>
              <a:buChar char="○"/>
            </a:pPr>
            <a:r>
              <a:rPr b="0" lang="en" sz="1400">
                <a:solidFill>
                  <a:srgbClr val="FFFFFF"/>
                </a:solidFill>
                <a:latin typeface="Arial"/>
                <a:ea typeface="Arial"/>
                <a:cs typeface="Arial"/>
                <a:sym typeface="Arial"/>
              </a:rPr>
              <a:t>Most common class (classification)</a:t>
            </a:r>
            <a:br>
              <a:rPr b="0" lang="en" sz="1400">
                <a:solidFill>
                  <a:srgbClr val="FFFFFF"/>
                </a:solidFill>
                <a:latin typeface="Arial"/>
                <a:ea typeface="Arial"/>
                <a:cs typeface="Arial"/>
                <a:sym typeface="Arial"/>
              </a:rPr>
            </a:br>
            <a:endParaRPr b="0" sz="1400">
              <a:solidFill>
                <a:srgbClr val="FFFFFF"/>
              </a:solidFill>
              <a:latin typeface="Arial"/>
              <a:ea typeface="Arial"/>
              <a:cs typeface="Arial"/>
              <a:sym typeface="Arial"/>
            </a:endParaRPr>
          </a:p>
          <a:p>
            <a:pPr indent="-317500" lvl="1" marL="914400" rtl="0" algn="l">
              <a:lnSpc>
                <a:spcPct val="115000"/>
              </a:lnSpc>
              <a:spcBef>
                <a:spcPts val="0"/>
              </a:spcBef>
              <a:spcAft>
                <a:spcPts val="0"/>
              </a:spcAft>
              <a:buClr>
                <a:srgbClr val="FFFFFF"/>
              </a:buClr>
              <a:buSzPts val="1400"/>
              <a:buFont typeface="Arial"/>
              <a:buChar char="○"/>
            </a:pPr>
            <a:r>
              <a:rPr b="0" lang="en" sz="1400">
                <a:solidFill>
                  <a:srgbClr val="FFFFFF"/>
                </a:solidFill>
                <a:latin typeface="Arial"/>
                <a:ea typeface="Arial"/>
                <a:cs typeface="Arial"/>
                <a:sym typeface="Arial"/>
              </a:rPr>
              <a:t>Mean value (regression)</a:t>
            </a:r>
            <a:endParaRPr b="0" sz="1400">
              <a:solidFill>
                <a:srgbClr val="FFFFFF"/>
              </a:solidFill>
              <a:latin typeface="Arial"/>
              <a:ea typeface="Arial"/>
              <a:cs typeface="Arial"/>
              <a:sym typeface="Arial"/>
            </a:endParaRPr>
          </a:p>
          <a:p>
            <a:pPr indent="0" lvl="0" marL="0" rtl="0" algn="l">
              <a:spcBef>
                <a:spcPts val="1200"/>
              </a:spcBef>
              <a:spcAft>
                <a:spcPts val="1000"/>
              </a:spcAft>
              <a:buNone/>
            </a:pPr>
            <a:r>
              <a:t/>
            </a:r>
            <a:endParaRPr b="0" sz="2400"/>
          </a:p>
        </p:txBody>
      </p:sp>
      <p:pic>
        <p:nvPicPr>
          <p:cNvPr id="99" name="Google Shape;99;p17"/>
          <p:cNvPicPr preferRelativeResize="0"/>
          <p:nvPr/>
        </p:nvPicPr>
        <p:blipFill>
          <a:blip r:embed="rId3">
            <a:alphaModFix/>
          </a:blip>
          <a:stretch>
            <a:fillRect/>
          </a:stretch>
        </p:blipFill>
        <p:spPr>
          <a:xfrm rot="-5400000">
            <a:off x="5582388" y="1555076"/>
            <a:ext cx="4951624" cy="2033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3" name="Shape 103"/>
        <p:cNvGrpSpPr/>
        <p:nvPr/>
      </p:nvGrpSpPr>
      <p:grpSpPr>
        <a:xfrm>
          <a:off x="0" y="0"/>
          <a:ext cx="0" cy="0"/>
          <a:chOff x="0" y="0"/>
          <a:chExt cx="0" cy="0"/>
        </a:xfrm>
      </p:grpSpPr>
      <p:pic>
        <p:nvPicPr>
          <p:cNvPr descr="Screen Shot 2015-11-19 at 11.46.25 PM.png" id="104" name="Google Shape;104;p18"/>
          <p:cNvPicPr preferRelativeResize="0"/>
          <p:nvPr/>
        </p:nvPicPr>
        <p:blipFill rotWithShape="1">
          <a:blip r:embed="rId3">
            <a:alphaModFix/>
          </a:blip>
          <a:srcRect b="0" l="26143" r="26148" t="0"/>
          <a:stretch/>
        </p:blipFill>
        <p:spPr>
          <a:xfrm>
            <a:off x="-1" y="0"/>
            <a:ext cx="4567200" cy="5143499"/>
          </a:xfrm>
          <a:prstGeom prst="rect">
            <a:avLst/>
          </a:prstGeom>
          <a:noFill/>
          <a:ln>
            <a:noFill/>
          </a:ln>
        </p:spPr>
      </p:pic>
      <p:sp>
        <p:nvSpPr>
          <p:cNvPr id="105" name="Google Shape;105;p18"/>
          <p:cNvSpPr txBox="1"/>
          <p:nvPr>
            <p:ph idx="1" type="body"/>
          </p:nvPr>
        </p:nvSpPr>
        <p:spPr>
          <a:xfrm>
            <a:off x="5026325" y="1215450"/>
            <a:ext cx="4033800" cy="318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dk1"/>
                </a:solidFill>
              </a:rPr>
              <a:t>Real-Time Use Case </a:t>
            </a:r>
            <a:endParaRPr sz="3000">
              <a:solidFill>
                <a:schemeClr val="dk1"/>
              </a:solidFill>
            </a:endParaRPr>
          </a:p>
          <a:p>
            <a:pPr indent="0" lvl="0" marL="0" rtl="0" algn="l">
              <a:spcBef>
                <a:spcPts val="1600"/>
              </a:spcBef>
              <a:spcAft>
                <a:spcPts val="0"/>
              </a:spcAft>
              <a:buClr>
                <a:schemeClr val="dk2"/>
              </a:buClr>
              <a:buSzPts val="1100"/>
              <a:buFont typeface="Arial"/>
              <a:buNone/>
            </a:pPr>
            <a:r>
              <a:rPr lang="en" sz="1800">
                <a:solidFill>
                  <a:srgbClr val="000000"/>
                </a:solidFill>
              </a:rPr>
              <a:t>Used in product and content recommendations</a:t>
            </a:r>
            <a:endParaRPr sz="1800">
              <a:solidFill>
                <a:srgbClr val="000000"/>
              </a:solidFill>
            </a:endParaRPr>
          </a:p>
          <a:p>
            <a:pPr indent="0" lvl="0" marL="0" rtl="0" algn="l">
              <a:spcBef>
                <a:spcPts val="1600"/>
              </a:spcBef>
              <a:spcAft>
                <a:spcPts val="0"/>
              </a:spcAft>
              <a:buClr>
                <a:schemeClr val="dk2"/>
              </a:buClr>
              <a:buSzPts val="1100"/>
              <a:buFont typeface="Arial"/>
              <a:buNone/>
            </a:pPr>
            <a:r>
              <a:rPr lang="en" sz="1800">
                <a:solidFill>
                  <a:srgbClr val="000000"/>
                </a:solidFill>
              </a:rPr>
              <a:t>Finds users with similar preferences</a:t>
            </a:r>
            <a:endParaRPr sz="1800">
              <a:solidFill>
                <a:srgbClr val="000000"/>
              </a:solidFill>
            </a:endParaRPr>
          </a:p>
          <a:p>
            <a:pPr indent="0" lvl="0" marL="0" rtl="0" algn="l">
              <a:spcBef>
                <a:spcPts val="1600"/>
              </a:spcBef>
              <a:spcAft>
                <a:spcPts val="0"/>
              </a:spcAft>
              <a:buClr>
                <a:schemeClr val="dk2"/>
              </a:buClr>
              <a:buSzPts val="1100"/>
              <a:buFont typeface="Arial"/>
              <a:buNone/>
            </a:pPr>
            <a:r>
              <a:rPr lang="en" sz="1800">
                <a:solidFill>
                  <a:srgbClr val="000000"/>
                </a:solidFill>
              </a:rPr>
              <a:t>Suggests items liked by similar users</a:t>
            </a:r>
            <a:endParaRPr sz="1800">
              <a:solidFill>
                <a:srgbClr val="000000"/>
              </a:solidFill>
            </a:endParaRPr>
          </a:p>
          <a:p>
            <a:pPr indent="0" lvl="0" marL="0" rtl="0" algn="l">
              <a:spcBef>
                <a:spcPts val="1600"/>
              </a:spcBef>
              <a:spcAft>
                <a:spcPts val="0"/>
              </a:spcAft>
              <a:buClr>
                <a:schemeClr val="dk2"/>
              </a:buClr>
              <a:buSzPts val="1100"/>
              <a:buFont typeface="Arial"/>
              <a:buNone/>
            </a:pPr>
            <a:r>
              <a:rPr lang="en" sz="1800">
                <a:solidFill>
                  <a:srgbClr val="000000"/>
                </a:solidFill>
              </a:rPr>
              <a:t>Example:</a:t>
            </a:r>
            <a:endParaRPr sz="1800">
              <a:solidFill>
                <a:srgbClr val="000000"/>
              </a:solidFill>
            </a:endParaRPr>
          </a:p>
          <a:p>
            <a:pPr indent="-298450" lvl="0" marL="457200" rtl="0" algn="l">
              <a:spcBef>
                <a:spcPts val="1600"/>
              </a:spcBef>
              <a:spcAft>
                <a:spcPts val="0"/>
              </a:spcAft>
              <a:buSzPts val="1100"/>
              <a:buFont typeface="Arial"/>
              <a:buChar char="●"/>
            </a:pPr>
            <a:r>
              <a:rPr lang="en" sz="1800">
                <a:solidFill>
                  <a:srgbClr val="000000"/>
                </a:solidFill>
              </a:rPr>
              <a:t>Netflix movie recommendations</a:t>
            </a:r>
            <a:br>
              <a:rPr lang="en" sz="1800">
                <a:solidFill>
                  <a:srgbClr val="000000"/>
                </a:solidFill>
              </a:rPr>
            </a:br>
            <a:endParaRPr sz="1800">
              <a:solidFill>
                <a:srgbClr val="000000"/>
              </a:solidFill>
            </a:endParaRPr>
          </a:p>
          <a:p>
            <a:pPr indent="-298450" lvl="0" marL="457200" rtl="0" algn="l">
              <a:spcBef>
                <a:spcPts val="0"/>
              </a:spcBef>
              <a:spcAft>
                <a:spcPts val="0"/>
              </a:spcAft>
              <a:buSzPts val="1100"/>
              <a:buFont typeface="Arial"/>
              <a:buChar char="●"/>
            </a:pPr>
            <a:r>
              <a:rPr lang="en" sz="1800">
                <a:solidFill>
                  <a:srgbClr val="000000"/>
                </a:solidFill>
              </a:rPr>
              <a:t>Amazon product suggestions</a:t>
            </a:r>
            <a:endParaRPr sz="1800">
              <a:solidFill>
                <a:srgbClr val="000000"/>
              </a:solidFill>
            </a:endParaRPr>
          </a:p>
          <a:p>
            <a:pPr indent="0" lvl="0" marL="0" rtl="0" algn="l">
              <a:spcBef>
                <a:spcPts val="1200"/>
              </a:spcBef>
              <a:spcAft>
                <a:spcPts val="0"/>
              </a:spcAft>
              <a:buClr>
                <a:schemeClr val="dk2"/>
              </a:buClr>
              <a:buSzPts val="1100"/>
              <a:buFont typeface="Arial"/>
              <a:buNone/>
            </a:pPr>
            <a:r>
              <a:rPr lang="en" sz="1800">
                <a:solidFill>
                  <a:srgbClr val="000000"/>
                </a:solidFill>
              </a:rPr>
              <a:t>Works without building a complex predictive model</a:t>
            </a:r>
            <a:endParaRPr sz="1800">
              <a:solidFill>
                <a:srgbClr val="000000"/>
              </a:solidFill>
            </a:endParaRPr>
          </a:p>
          <a:p>
            <a:pPr indent="0" lvl="0" marL="0" rtl="0" algn="l">
              <a:spcBef>
                <a:spcPts val="0"/>
              </a:spcBef>
              <a:spcAft>
                <a:spcPts val="1600"/>
              </a:spcAft>
              <a:buClr>
                <a:schemeClr val="dk2"/>
              </a:buClr>
              <a:buSzPts val="1100"/>
              <a:buFont typeface="Arial"/>
              <a:buNone/>
            </a:pPr>
            <a:r>
              <a:t/>
            </a:r>
            <a:endParaRPr sz="1800">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9" name="Shape 109"/>
        <p:cNvGrpSpPr/>
        <p:nvPr/>
      </p:nvGrpSpPr>
      <p:grpSpPr>
        <a:xfrm>
          <a:off x="0" y="0"/>
          <a:ext cx="0" cy="0"/>
          <a:chOff x="0" y="0"/>
          <a:chExt cx="0" cy="0"/>
        </a:xfrm>
      </p:grpSpPr>
      <p:sp>
        <p:nvSpPr>
          <p:cNvPr id="110" name="Google Shape;110;p19"/>
          <p:cNvSpPr txBox="1"/>
          <p:nvPr>
            <p:ph idx="1" type="subTitle"/>
          </p:nvPr>
        </p:nvSpPr>
        <p:spPr>
          <a:xfrm>
            <a:off x="265500" y="653700"/>
            <a:ext cx="4045200" cy="3836100"/>
          </a:xfrm>
          <a:prstGeom prst="rect">
            <a:avLst/>
          </a:prstGeom>
        </p:spPr>
        <p:txBody>
          <a:bodyPr anchorCtr="0" anchor="ctr" bIns="91425" lIns="91425" spcFirstLastPara="1" rIns="91425" wrap="square" tIns="91425">
            <a:noAutofit/>
          </a:bodyPr>
          <a:lstStyle/>
          <a:p>
            <a:pPr indent="0" lvl="0" marL="0" rtl="0" algn="l">
              <a:lnSpc>
                <a:spcPct val="115000"/>
              </a:lnSpc>
              <a:spcBef>
                <a:spcPts val="1400"/>
              </a:spcBef>
              <a:spcAft>
                <a:spcPts val="0"/>
              </a:spcAft>
              <a:buNone/>
            </a:pPr>
            <a:r>
              <a:rPr b="1" lang="en" sz="1800">
                <a:latin typeface="Arial"/>
                <a:ea typeface="Arial"/>
                <a:cs typeface="Arial"/>
                <a:sym typeface="Arial"/>
              </a:rPr>
              <a:t>Pros of KNN</a:t>
            </a:r>
            <a:endParaRPr b="1" sz="1800">
              <a:latin typeface="Arial"/>
              <a:ea typeface="Arial"/>
              <a:cs typeface="Arial"/>
              <a:sym typeface="Arial"/>
            </a:endParaRPr>
          </a:p>
          <a:p>
            <a:pPr indent="-342900" lvl="0" marL="457200" rtl="0" algn="l">
              <a:lnSpc>
                <a:spcPct val="115000"/>
              </a:lnSpc>
              <a:spcBef>
                <a:spcPts val="1200"/>
              </a:spcBef>
              <a:spcAft>
                <a:spcPts val="0"/>
              </a:spcAft>
              <a:buSzPts val="1800"/>
              <a:buFont typeface="Arial"/>
              <a:buChar char="●"/>
            </a:pPr>
            <a:r>
              <a:rPr lang="en" sz="1800">
                <a:latin typeface="Arial"/>
                <a:ea typeface="Arial"/>
                <a:cs typeface="Arial"/>
                <a:sym typeface="Arial"/>
              </a:rPr>
              <a:t>Simple and easy to understand</a:t>
            </a:r>
            <a:br>
              <a:rPr lang="en" sz="1800">
                <a:latin typeface="Arial"/>
                <a:ea typeface="Arial"/>
                <a:cs typeface="Arial"/>
                <a:sym typeface="Arial"/>
              </a:rPr>
            </a:br>
            <a:endParaRPr sz="1800">
              <a:latin typeface="Arial"/>
              <a:ea typeface="Arial"/>
              <a:cs typeface="Arial"/>
              <a:sym typeface="Arial"/>
            </a:endParaRPr>
          </a:p>
          <a:p>
            <a:pPr indent="-342900" lvl="0" marL="457200" rtl="0" algn="l">
              <a:lnSpc>
                <a:spcPct val="115000"/>
              </a:lnSpc>
              <a:spcBef>
                <a:spcPts val="0"/>
              </a:spcBef>
              <a:spcAft>
                <a:spcPts val="0"/>
              </a:spcAft>
              <a:buSzPts val="1800"/>
              <a:buFont typeface="Arial"/>
              <a:buChar char="●"/>
            </a:pPr>
            <a:r>
              <a:rPr lang="en" sz="1800">
                <a:latin typeface="Arial"/>
                <a:ea typeface="Arial"/>
                <a:cs typeface="Arial"/>
                <a:sym typeface="Arial"/>
              </a:rPr>
              <a:t>No training phase required</a:t>
            </a:r>
            <a:br>
              <a:rPr lang="en" sz="1800">
                <a:latin typeface="Arial"/>
                <a:ea typeface="Arial"/>
                <a:cs typeface="Arial"/>
                <a:sym typeface="Arial"/>
              </a:rPr>
            </a:br>
            <a:endParaRPr sz="1800">
              <a:latin typeface="Arial"/>
              <a:ea typeface="Arial"/>
              <a:cs typeface="Arial"/>
              <a:sym typeface="Arial"/>
            </a:endParaRPr>
          </a:p>
          <a:p>
            <a:pPr indent="-342900" lvl="0" marL="457200" rtl="0" algn="l">
              <a:lnSpc>
                <a:spcPct val="115000"/>
              </a:lnSpc>
              <a:spcBef>
                <a:spcPts val="0"/>
              </a:spcBef>
              <a:spcAft>
                <a:spcPts val="0"/>
              </a:spcAft>
              <a:buSzPts val="1800"/>
              <a:buFont typeface="Arial"/>
              <a:buChar char="●"/>
            </a:pPr>
            <a:r>
              <a:rPr lang="en" sz="1800">
                <a:latin typeface="Arial"/>
                <a:ea typeface="Arial"/>
                <a:cs typeface="Arial"/>
                <a:sym typeface="Arial"/>
              </a:rPr>
              <a:t>Works for both classification and regression</a:t>
            </a:r>
            <a:br>
              <a:rPr lang="en" sz="1800">
                <a:latin typeface="Arial"/>
                <a:ea typeface="Arial"/>
                <a:cs typeface="Arial"/>
                <a:sym typeface="Arial"/>
              </a:rPr>
            </a:br>
            <a:endParaRPr sz="1800">
              <a:latin typeface="Arial"/>
              <a:ea typeface="Arial"/>
              <a:cs typeface="Arial"/>
              <a:sym typeface="Arial"/>
            </a:endParaRPr>
          </a:p>
          <a:p>
            <a:pPr indent="-342900" lvl="0" marL="457200" rtl="0" algn="l">
              <a:lnSpc>
                <a:spcPct val="115000"/>
              </a:lnSpc>
              <a:spcBef>
                <a:spcPts val="0"/>
              </a:spcBef>
              <a:spcAft>
                <a:spcPts val="0"/>
              </a:spcAft>
              <a:buSzPts val="1800"/>
              <a:buFont typeface="Arial"/>
              <a:buChar char="●"/>
            </a:pPr>
            <a:r>
              <a:rPr lang="en" sz="1800">
                <a:latin typeface="Arial"/>
                <a:ea typeface="Arial"/>
                <a:cs typeface="Arial"/>
                <a:sym typeface="Arial"/>
              </a:rPr>
              <a:t>Adapts easily to new data</a:t>
            </a:r>
            <a:br>
              <a:rPr lang="en" sz="1800">
                <a:latin typeface="Arial"/>
                <a:ea typeface="Arial"/>
                <a:cs typeface="Arial"/>
                <a:sym typeface="Arial"/>
              </a:rPr>
            </a:br>
            <a:endParaRPr sz="1800">
              <a:latin typeface="Arial"/>
              <a:ea typeface="Arial"/>
              <a:cs typeface="Arial"/>
              <a:sym typeface="Arial"/>
            </a:endParaRPr>
          </a:p>
          <a:p>
            <a:pPr indent="-342900" lvl="0" marL="457200" rtl="0" algn="l">
              <a:lnSpc>
                <a:spcPct val="115000"/>
              </a:lnSpc>
              <a:spcBef>
                <a:spcPts val="0"/>
              </a:spcBef>
              <a:spcAft>
                <a:spcPts val="0"/>
              </a:spcAft>
              <a:buSzPts val="1800"/>
              <a:buFont typeface="Arial"/>
              <a:buChar char="●"/>
            </a:pPr>
            <a:r>
              <a:rPr lang="en" sz="1800">
                <a:latin typeface="Arial"/>
                <a:ea typeface="Arial"/>
                <a:cs typeface="Arial"/>
                <a:sym typeface="Arial"/>
              </a:rPr>
              <a:t>Effective for small datasets</a:t>
            </a:r>
            <a:endParaRPr sz="1800">
              <a:latin typeface="Arial"/>
              <a:ea typeface="Arial"/>
              <a:cs typeface="Arial"/>
              <a:sym typeface="Arial"/>
            </a:endParaRPr>
          </a:p>
          <a:p>
            <a:pPr indent="0" lvl="0" marL="0" rtl="0" algn="l">
              <a:lnSpc>
                <a:spcPct val="115000"/>
              </a:lnSpc>
              <a:spcBef>
                <a:spcPts val="1200"/>
              </a:spcBef>
              <a:spcAft>
                <a:spcPts val="1600"/>
              </a:spcAft>
              <a:buNone/>
            </a:pPr>
            <a:r>
              <a:t/>
            </a:r>
            <a:endParaRPr b="1" sz="3000">
              <a:solidFill>
                <a:schemeClr val="dk1"/>
              </a:solidFill>
            </a:endParaRPr>
          </a:p>
        </p:txBody>
      </p:sp>
      <p:sp>
        <p:nvSpPr>
          <p:cNvPr id="111" name="Google Shape;111;p19"/>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 sz="1200">
                <a:solidFill>
                  <a:schemeClr val="lt2"/>
                </a:solidFill>
                <a:latin typeface="Lato"/>
                <a:ea typeface="Lato"/>
                <a:cs typeface="Lato"/>
                <a:sym typeface="Lato"/>
              </a:rPr>
              <a:t>Story for illustration purposes only</a:t>
            </a:r>
            <a:endParaRPr i="1" sz="1200">
              <a:solidFill>
                <a:schemeClr val="lt2"/>
              </a:solidFill>
              <a:latin typeface="Lato"/>
              <a:ea typeface="Lato"/>
              <a:cs typeface="Lato"/>
              <a:sym typeface="Lato"/>
            </a:endParaRPr>
          </a:p>
        </p:txBody>
      </p:sp>
      <p:sp>
        <p:nvSpPr>
          <p:cNvPr id="112" name="Google Shape;112;p19"/>
          <p:cNvSpPr txBox="1"/>
          <p:nvPr/>
        </p:nvSpPr>
        <p:spPr>
          <a:xfrm>
            <a:off x="4936125" y="553075"/>
            <a:ext cx="3709200" cy="3801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800">
                <a:solidFill>
                  <a:schemeClr val="dk2"/>
                </a:solidFill>
              </a:rPr>
              <a:t>Cons of KNN</a:t>
            </a:r>
            <a:endParaRPr b="1" sz="1800">
              <a:solidFill>
                <a:schemeClr val="dk2"/>
              </a:solidFill>
            </a:endParaRPr>
          </a:p>
          <a:p>
            <a:pPr indent="-342900" lvl="0" marL="457200" rtl="0" algn="l">
              <a:lnSpc>
                <a:spcPct val="115000"/>
              </a:lnSpc>
              <a:spcBef>
                <a:spcPts val="1200"/>
              </a:spcBef>
              <a:spcAft>
                <a:spcPts val="0"/>
              </a:spcAft>
              <a:buClr>
                <a:schemeClr val="dk2"/>
              </a:buClr>
              <a:buSzPts val="1800"/>
              <a:buChar char="●"/>
            </a:pPr>
            <a:r>
              <a:rPr lang="en" sz="1800">
                <a:solidFill>
                  <a:schemeClr val="dk2"/>
                </a:solidFill>
              </a:rPr>
              <a:t>Slow for large datasets</a:t>
            </a:r>
            <a:br>
              <a:rPr lang="en" sz="1800">
                <a:solidFill>
                  <a:schemeClr val="dk2"/>
                </a:solidFill>
              </a:rPr>
            </a:b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High memory usage</a:t>
            </a:r>
            <a:br>
              <a:rPr lang="en" sz="1800">
                <a:solidFill>
                  <a:schemeClr val="dk2"/>
                </a:solidFill>
              </a:rPr>
            </a:b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Sensitive to noise and outliers</a:t>
            </a:r>
            <a:br>
              <a:rPr lang="en" sz="1800">
                <a:solidFill>
                  <a:schemeClr val="dk2"/>
                </a:solidFill>
              </a:rPr>
            </a:b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Performance depends on correct K value</a:t>
            </a:r>
            <a:br>
              <a:rPr lang="en" sz="1800">
                <a:solidFill>
                  <a:schemeClr val="dk2"/>
                </a:solidFill>
              </a:rPr>
            </a:b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Requires feature scaling</a:t>
            </a:r>
            <a:endParaRPr sz="1800">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descr="Screen Shot 2015-11-20 at 9.47.21 AM.png" id="117" name="Google Shape;117;p20"/>
          <p:cNvPicPr preferRelativeResize="0"/>
          <p:nvPr/>
        </p:nvPicPr>
        <p:blipFill rotWithShape="1">
          <a:blip r:embed="rId3">
            <a:alphaModFix/>
          </a:blip>
          <a:srcRect b="0" l="4413" r="4404" t="0"/>
          <a:stretch/>
        </p:blipFill>
        <p:spPr>
          <a:xfrm>
            <a:off x="0" y="0"/>
            <a:ext cx="9144000" cy="5143504"/>
          </a:xfrm>
          <a:prstGeom prst="rect">
            <a:avLst/>
          </a:prstGeom>
          <a:noFill/>
          <a:ln>
            <a:noFill/>
          </a:ln>
        </p:spPr>
      </p:pic>
      <p:sp>
        <p:nvSpPr>
          <p:cNvPr id="118" name="Google Shape;118;p20"/>
          <p:cNvSpPr txBox="1"/>
          <p:nvPr>
            <p:ph type="title"/>
          </p:nvPr>
        </p:nvSpPr>
        <p:spPr>
          <a:xfrm>
            <a:off x="283200" y="394150"/>
            <a:ext cx="4288800" cy="71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Task Output</a:t>
            </a:r>
            <a:endParaRPr/>
          </a:p>
        </p:txBody>
      </p:sp>
      <p:pic>
        <p:nvPicPr>
          <p:cNvPr id="119" name="Google Shape;119;p20"/>
          <p:cNvPicPr preferRelativeResize="0"/>
          <p:nvPr/>
        </p:nvPicPr>
        <p:blipFill>
          <a:blip r:embed="rId4">
            <a:alphaModFix/>
          </a:blip>
          <a:stretch>
            <a:fillRect/>
          </a:stretch>
        </p:blipFill>
        <p:spPr>
          <a:xfrm>
            <a:off x="4577850" y="1431125"/>
            <a:ext cx="4288801" cy="3365126"/>
          </a:xfrm>
          <a:prstGeom prst="rect">
            <a:avLst/>
          </a:prstGeom>
          <a:noFill/>
          <a:ln>
            <a:noFill/>
          </a:ln>
        </p:spPr>
      </p:pic>
      <p:pic>
        <p:nvPicPr>
          <p:cNvPr id="120" name="Google Shape;120;p20"/>
          <p:cNvPicPr preferRelativeResize="0"/>
          <p:nvPr/>
        </p:nvPicPr>
        <p:blipFill rotWithShape="1">
          <a:blip r:embed="rId5">
            <a:alphaModFix/>
          </a:blip>
          <a:srcRect b="0" l="1999" r="0" t="3892"/>
          <a:stretch/>
        </p:blipFill>
        <p:spPr>
          <a:xfrm>
            <a:off x="189075" y="1569950"/>
            <a:ext cx="4203176" cy="31496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